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8825"/>
    <a:srgbClr val="343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023"/>
  </p:normalViewPr>
  <p:slideViewPr>
    <p:cSldViewPr snapToGrid="0" snapToObjects="1">
      <p:cViewPr varScale="1">
        <p:scale>
          <a:sx n="100" d="100"/>
          <a:sy n="100" d="100"/>
        </p:scale>
        <p:origin x="192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55095-7510-9F43-A863-B81B922DA184}" type="datetimeFigureOut">
              <a:rPr lang="en-US" smtClean="0"/>
              <a:t>4/4/19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68D3AA-9551-B84E-B5F7-2C94646C4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358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MTurk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offers developers access to a diverse, on-demand workforce through a flexible user interface or direct integration with a simple API. Organizations can harness the power of crowdsourcing via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MTurk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a range of use cases, such as microwork, human insights, and machine learning development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8D3AA-9551-B84E-B5F7-2C94646C49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87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Kind of like a craigslist post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8D3AA-9551-B84E-B5F7-2C94646C49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228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8D3AA-9551-B84E-B5F7-2C94646C49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38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CA99F-65BA-A046-B3F1-253CF78EF398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01009-DFDB-1B45-986A-029A2E5511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CA99F-65BA-A046-B3F1-253CF78EF398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01009-DFDB-1B45-986A-029A2E5511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CA99F-65BA-A046-B3F1-253CF78EF398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01009-DFDB-1B45-986A-029A2E5511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CA99F-65BA-A046-B3F1-253CF78EF398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01009-DFDB-1B45-986A-029A2E5511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CA99F-65BA-A046-B3F1-253CF78EF398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01009-DFDB-1B45-986A-029A2E5511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CA99F-65BA-A046-B3F1-253CF78EF398}" type="datetimeFigureOut">
              <a:rPr lang="en-US" smtClean="0"/>
              <a:t>4/4/19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01009-DFDB-1B45-986A-029A2E5511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CA99F-65BA-A046-B3F1-253CF78EF398}" type="datetimeFigureOut">
              <a:rPr lang="en-US" smtClean="0"/>
              <a:t>4/4/19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01009-DFDB-1B45-986A-029A2E5511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CA99F-65BA-A046-B3F1-253CF78EF398}" type="datetimeFigureOut">
              <a:rPr lang="en-US" smtClean="0"/>
              <a:t>4/4/19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01009-DFDB-1B45-986A-029A2E5511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CA99F-65BA-A046-B3F1-253CF78EF398}" type="datetimeFigureOut">
              <a:rPr lang="en-US" smtClean="0"/>
              <a:t>4/4/19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01009-DFDB-1B45-986A-029A2E5511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CA99F-65BA-A046-B3F1-253CF78EF398}" type="datetimeFigureOut">
              <a:rPr lang="en-US" smtClean="0"/>
              <a:t>4/4/19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01009-DFDB-1B45-986A-029A2E5511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CA99F-65BA-A046-B3F1-253CF78EF398}" type="datetimeFigureOut">
              <a:rPr lang="en-US" smtClean="0"/>
              <a:t>4/4/19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01009-DFDB-1B45-986A-029A2E5511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CA99F-65BA-A046-B3F1-253CF78EF398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01009-DFDB-1B45-986A-029A2E551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915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brainworkout.paulus.libr.net/" TargetMode="External"/><Relationship Id="rId4" Type="http://schemas.openxmlformats.org/officeDocument/2006/relationships/hyperlink" Target="http://brainworkout.paulus.libr.net/tooearly?&amp;mkturk_id=test1&amp;study=wave2" TargetMode="External"/><Relationship Id="rId5" Type="http://schemas.openxmlformats.org/officeDocument/2006/relationships/hyperlink" Target="http://brainworkout.paulus.libr.net/completed?study=wave2&amp;mkturk_id=A3IHLWMZNBLUR4&amp;survey=A2OAZPREKF6PQR&amp;session=1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../../Triangles_Task/stats/plot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5057613"/>
            <a:ext cx="9144000" cy="1655762"/>
          </a:xfrm>
        </p:spPr>
        <p:txBody>
          <a:bodyPr/>
          <a:lstStyle/>
          <a:p>
            <a:r>
              <a:rPr lang="en-US" dirty="0" smtClean="0"/>
              <a:t>James Touthang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431" y="2534398"/>
            <a:ext cx="4273135" cy="86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6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 action="ppaction://hlinkfile"/>
              </a:rPr>
              <a:t>Demographics Report Link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hlinkClick r:id="rId3"/>
              </a:rPr>
              <a:t>Brainworkout Link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Too Early Link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hlinkClick r:id="rId5"/>
              </a:rPr>
              <a:t>Completed Link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57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7037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Pay only what you use</a:t>
            </a:r>
          </a:p>
          <a:p>
            <a:endParaRPr lang="en-US" dirty="0" smtClean="0"/>
          </a:p>
          <a:p>
            <a:r>
              <a:rPr lang="en-US" dirty="0" smtClean="0"/>
              <a:t>Worker Reward</a:t>
            </a:r>
          </a:p>
          <a:p>
            <a:r>
              <a:rPr lang="en-US" dirty="0" smtClean="0"/>
              <a:t>MTURK Fee</a:t>
            </a:r>
          </a:p>
          <a:p>
            <a:pPr lvl="1"/>
            <a:r>
              <a:rPr lang="en-US" dirty="0" smtClean="0"/>
              <a:t>20% fee of reward</a:t>
            </a:r>
          </a:p>
          <a:p>
            <a:pPr lvl="1"/>
            <a:r>
              <a:rPr lang="en-US" dirty="0" smtClean="0"/>
              <a:t>HITS with &gt;10 assignments additional 20%</a:t>
            </a:r>
          </a:p>
          <a:p>
            <a:r>
              <a:rPr lang="en-US" dirty="0" smtClean="0"/>
              <a:t>Masters Qualifications </a:t>
            </a:r>
            <a:r>
              <a:rPr lang="mr-IN" dirty="0" smtClean="0"/>
              <a:t>–</a:t>
            </a:r>
            <a:r>
              <a:rPr lang="en-US" dirty="0" smtClean="0"/>
              <a:t> 5%</a:t>
            </a:r>
          </a:p>
          <a:p>
            <a:endParaRPr lang="en-US" dirty="0" smtClean="0"/>
          </a:p>
          <a:p>
            <a:r>
              <a:rPr lang="en-US" dirty="0" smtClean="0"/>
              <a:t>&gt;200 subject data both Dot Probe and Chicken Task</a:t>
            </a:r>
            <a:endParaRPr lang="en-US" dirty="0"/>
          </a:p>
          <a:p>
            <a:r>
              <a:rPr lang="en-US" dirty="0" smtClean="0"/>
              <a:t>$2,120 w/ $46.15 left over.</a:t>
            </a:r>
          </a:p>
        </p:txBody>
      </p:sp>
    </p:spTree>
    <p:extLst>
      <p:ext uri="{BB962C8B-B14F-4D97-AF65-F5344CB8AC3E}">
        <p14:creationId xmlns:p14="http://schemas.microsoft.com/office/powerpoint/2010/main" val="201362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crowdsourcing marketplace that makes individuals and business outsource their process and jobs to a distributed workforce.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 other words</a:t>
            </a:r>
            <a:r>
              <a:rPr lang="mr-IN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Other people around the world will do small jobs on the web for 	you.</a:t>
            </a:r>
          </a:p>
        </p:txBody>
      </p:sp>
    </p:spTree>
    <p:extLst>
      <p:ext uri="{BB962C8B-B14F-4D97-AF65-F5344CB8AC3E}">
        <p14:creationId xmlns:p14="http://schemas.microsoft.com/office/powerpoint/2010/main" val="107777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Works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37153"/>
            <a:ext cx="10515600" cy="3328281"/>
          </a:xfrm>
        </p:spPr>
      </p:pic>
    </p:spTree>
    <p:extLst>
      <p:ext uri="{BB962C8B-B14F-4D97-AF65-F5344CB8AC3E}">
        <p14:creationId xmlns:p14="http://schemas.microsoft.com/office/powerpoint/2010/main" val="170986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78420" cy="4351338"/>
          </a:xfrm>
        </p:spPr>
        <p:txBody>
          <a:bodyPr/>
          <a:lstStyle/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Annotating images to help classify objects</a:t>
            </a:r>
          </a:p>
          <a:p>
            <a:r>
              <a:rPr lang="en-US" dirty="0" smtClean="0"/>
              <a:t>Larger scale - focus groups</a:t>
            </a:r>
          </a:p>
          <a:p>
            <a:pPr lvl="1"/>
            <a:r>
              <a:rPr lang="en-US" dirty="0" smtClean="0"/>
              <a:t>Feedback on websites, menus, food</a:t>
            </a:r>
          </a:p>
          <a:p>
            <a:r>
              <a:rPr lang="en-US" dirty="0" smtClean="0"/>
              <a:t>Test </a:t>
            </a:r>
            <a:r>
              <a:rPr lang="en-US" dirty="0" err="1" smtClean="0"/>
              <a:t>ReTest</a:t>
            </a:r>
            <a:endParaRPr lang="en-US" dirty="0"/>
          </a:p>
          <a:p>
            <a:pPr lvl="1"/>
            <a:r>
              <a:rPr lang="en-US" dirty="0" smtClean="0"/>
              <a:t>Online assessment of task to test reliability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171" y="1696245"/>
            <a:ext cx="2334768" cy="10911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171" y="3088335"/>
            <a:ext cx="1305249" cy="12132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171" y="4602453"/>
            <a:ext cx="4510406" cy="84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61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Basic HIT Flow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38201" y="1690688"/>
            <a:ext cx="3453880" cy="9626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1) Worker sees HIT 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2"/>
            <a:endCxn id="27" idx="0"/>
          </p:cNvCxnSpPr>
          <p:nvPr/>
        </p:nvCxnSpPr>
        <p:spPr>
          <a:xfrm>
            <a:off x="2565141" y="2653354"/>
            <a:ext cx="0" cy="6123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38200" y="3265714"/>
            <a:ext cx="3453881" cy="9626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2) Accepts the HIT  and performs the task(s)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838199" y="4840740"/>
            <a:ext cx="3453881" cy="9626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3</a:t>
            </a:r>
            <a:r>
              <a:rPr lang="en-US" dirty="0" smtClean="0"/>
              <a:t>) Worker Submits the HIT 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2576802" y="4228380"/>
            <a:ext cx="0" cy="6123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927977" y="2543596"/>
            <a:ext cx="3453881" cy="9626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4) Worker does not get Paid for the HIT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927978" y="4799580"/>
            <a:ext cx="3453881" cy="9626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mtClean="0"/>
              <a:t>4) Worker gets paid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30" idx="3"/>
            <a:endCxn id="32" idx="1"/>
          </p:cNvCxnSpPr>
          <p:nvPr/>
        </p:nvCxnSpPr>
        <p:spPr>
          <a:xfrm flipV="1">
            <a:off x="4292080" y="3024929"/>
            <a:ext cx="2635897" cy="22971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0" idx="3"/>
            <a:endCxn id="33" idx="1"/>
          </p:cNvCxnSpPr>
          <p:nvPr/>
        </p:nvCxnSpPr>
        <p:spPr>
          <a:xfrm flipV="1">
            <a:off x="4292080" y="5280913"/>
            <a:ext cx="2635898" cy="411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855414" y="5366892"/>
            <a:ext cx="1509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Approve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 rot="19013572">
            <a:off x="4855413" y="3598923"/>
            <a:ext cx="1509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3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HIT (Human Intelligence Task)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The item the work that needs to be done.</a:t>
            </a:r>
          </a:p>
          <a:p>
            <a:r>
              <a:rPr lang="en-US" dirty="0" smtClean="0"/>
              <a:t>Settings that can be set:</a:t>
            </a:r>
          </a:p>
          <a:p>
            <a:pPr lvl="1"/>
            <a:r>
              <a:rPr lang="en-US" sz="1600" dirty="0" smtClean="0"/>
              <a:t>Title</a:t>
            </a:r>
          </a:p>
          <a:p>
            <a:pPr lvl="1"/>
            <a:r>
              <a:rPr lang="en-US" sz="1600" dirty="0" smtClean="0"/>
              <a:t>Description</a:t>
            </a:r>
          </a:p>
          <a:p>
            <a:pPr lvl="1"/>
            <a:r>
              <a:rPr lang="en-US" sz="1600" dirty="0" smtClean="0"/>
              <a:t>Keywords</a:t>
            </a:r>
          </a:p>
          <a:p>
            <a:pPr lvl="1"/>
            <a:r>
              <a:rPr lang="en-US" sz="1600" dirty="0" smtClean="0"/>
              <a:t>Reward per assignment</a:t>
            </a:r>
          </a:p>
          <a:p>
            <a:pPr lvl="1"/>
            <a:r>
              <a:rPr lang="en-US" sz="1600" dirty="0" smtClean="0"/>
              <a:t>Number of assignments per task (number of people)</a:t>
            </a:r>
          </a:p>
          <a:p>
            <a:pPr lvl="1"/>
            <a:r>
              <a:rPr lang="en-US" sz="1600" dirty="0" smtClean="0"/>
              <a:t>Time allotted per assignment</a:t>
            </a:r>
          </a:p>
          <a:p>
            <a:pPr lvl="1"/>
            <a:r>
              <a:rPr lang="en-US" sz="1600" dirty="0" smtClean="0"/>
              <a:t>Task expiration</a:t>
            </a:r>
          </a:p>
          <a:p>
            <a:pPr lvl="1"/>
            <a:r>
              <a:rPr lang="en-US" sz="1600" dirty="0" smtClean="0"/>
              <a:t>Auto-Approval</a:t>
            </a:r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 lang="en-US" sz="1600" dirty="0" smtClean="0"/>
              <a:t>Worker requirements</a:t>
            </a:r>
          </a:p>
          <a:p>
            <a:pPr lvl="1"/>
            <a:r>
              <a:rPr lang="en-US" sz="1600" b="1" dirty="0" smtClean="0"/>
              <a:t>Custom criteria</a:t>
            </a:r>
          </a:p>
          <a:p>
            <a:pPr lvl="1"/>
            <a:r>
              <a:rPr lang="en-US" sz="1600" dirty="0" smtClean="0"/>
              <a:t>Potential Explicit/Offensive content</a:t>
            </a:r>
          </a:p>
          <a:p>
            <a:pPr lvl="1"/>
            <a:r>
              <a:rPr lang="en-US" sz="1600" dirty="0" smtClean="0"/>
              <a:t>Task Visibility</a:t>
            </a:r>
          </a:p>
          <a:p>
            <a:pPr lvl="2"/>
            <a:r>
              <a:rPr lang="en-US" sz="1200" dirty="0" smtClean="0"/>
              <a:t>Public </a:t>
            </a:r>
            <a:r>
              <a:rPr lang="mr-IN" sz="1200" dirty="0" smtClean="0"/>
              <a:t>–</a:t>
            </a:r>
            <a:r>
              <a:rPr lang="en-US" sz="1200" dirty="0" smtClean="0"/>
              <a:t> all workers can see</a:t>
            </a:r>
          </a:p>
          <a:p>
            <a:pPr lvl="2"/>
            <a:r>
              <a:rPr lang="en-US" sz="1200" dirty="0" smtClean="0"/>
              <a:t>Private </a:t>
            </a:r>
            <a:r>
              <a:rPr lang="mr-IN" sz="1200" dirty="0" smtClean="0"/>
              <a:t>–</a:t>
            </a:r>
            <a:r>
              <a:rPr lang="en-US" sz="1200" dirty="0" smtClean="0"/>
              <a:t> all workers can see but only those qualified may preview</a:t>
            </a:r>
          </a:p>
          <a:p>
            <a:pPr lvl="2"/>
            <a:r>
              <a:rPr lang="en-US" sz="1200" dirty="0" smtClean="0"/>
              <a:t>Hidden </a:t>
            </a:r>
            <a:r>
              <a:rPr lang="mr-IN" sz="1200" dirty="0" smtClean="0"/>
              <a:t>–</a:t>
            </a:r>
            <a:r>
              <a:rPr lang="en-US" sz="1200" dirty="0" smtClean="0"/>
              <a:t> only qualified workers can see and preview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0801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952500"/>
            <a:ext cx="114808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9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129"/>
          </a:xfrm>
        </p:spPr>
        <p:txBody>
          <a:bodyPr/>
          <a:lstStyle/>
          <a:p>
            <a:r>
              <a:rPr lang="en-US" dirty="0" smtClean="0"/>
              <a:t>Chicken Task HIT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8201" y="1944688"/>
            <a:ext cx="3453880" cy="721881"/>
          </a:xfrm>
          <a:prstGeom prst="rect">
            <a:avLst/>
          </a:prstGeom>
          <a:solidFill>
            <a:srgbClr val="F7882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1) </a:t>
            </a:r>
            <a:r>
              <a:rPr lang="en-US" dirty="0" err="1" smtClean="0"/>
              <a:t>Mturk</a:t>
            </a:r>
            <a:r>
              <a:rPr lang="en-US" dirty="0" smtClean="0"/>
              <a:t> Worker Clicks Proceed</a:t>
            </a:r>
            <a:endParaRPr lang="en-US" dirty="0"/>
          </a:p>
        </p:txBody>
      </p:sp>
      <p:cxnSp>
        <p:nvCxnSpPr>
          <p:cNvPr id="8" name="Straight Arrow Connector 7"/>
          <p:cNvCxnSpPr>
            <a:stCxn id="7" idx="2"/>
            <a:endCxn id="9" idx="0"/>
          </p:cNvCxnSpPr>
          <p:nvPr/>
        </p:nvCxnSpPr>
        <p:spPr>
          <a:xfrm flipH="1">
            <a:off x="2565139" y="2666569"/>
            <a:ext cx="2" cy="37181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838198" y="3038381"/>
            <a:ext cx="3453881" cy="962666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2) Completes Demographics Survey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38198" y="4426481"/>
            <a:ext cx="3453881" cy="66825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3</a:t>
            </a:r>
            <a:r>
              <a:rPr lang="en-US" dirty="0" smtClean="0"/>
              <a:t>) Complete PANAS-X Survey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9" idx="2"/>
            <a:endCxn id="10" idx="0"/>
          </p:cNvCxnSpPr>
          <p:nvPr/>
        </p:nvCxnSpPr>
        <p:spPr>
          <a:xfrm>
            <a:off x="2565139" y="4001047"/>
            <a:ext cx="0" cy="42543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38198" y="5520174"/>
            <a:ext cx="3453881" cy="962666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4) Does Chicken Task</a:t>
            </a:r>
            <a:endParaRPr lang="en-US" dirty="0"/>
          </a:p>
        </p:txBody>
      </p:sp>
      <p:cxnSp>
        <p:nvCxnSpPr>
          <p:cNvPr id="28" name="Straight Arrow Connector 27"/>
          <p:cNvCxnSpPr>
            <a:stCxn id="10" idx="2"/>
            <a:endCxn id="27" idx="0"/>
          </p:cNvCxnSpPr>
          <p:nvPr/>
        </p:nvCxnSpPr>
        <p:spPr>
          <a:xfrm>
            <a:off x="2565139" y="5094740"/>
            <a:ext cx="0" cy="42543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730750" y="2768622"/>
            <a:ext cx="2730500" cy="253883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24 Hour</a:t>
            </a:r>
          </a:p>
          <a:p>
            <a:pPr algn="ctr"/>
            <a:r>
              <a:rPr lang="en-US" dirty="0" smtClean="0"/>
              <a:t>Waiting </a:t>
            </a:r>
          </a:p>
          <a:p>
            <a:pPr algn="ctr"/>
            <a:r>
              <a:rPr lang="en-US" dirty="0" smtClean="0"/>
              <a:t>Period</a:t>
            </a:r>
          </a:p>
          <a:p>
            <a:r>
              <a:rPr lang="en-US" dirty="0" smtClean="0"/>
              <a:t>- Use an email </a:t>
            </a:r>
            <a:r>
              <a:rPr lang="en-US" dirty="0" err="1" smtClean="0"/>
              <a:t>api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mail gun, that sends reminder email after 24 hour has passed.</a:t>
            </a:r>
          </a:p>
        </p:txBody>
      </p:sp>
      <p:cxnSp>
        <p:nvCxnSpPr>
          <p:cNvPr id="36" name="Straight Arrow Connector 35"/>
          <p:cNvCxnSpPr>
            <a:stCxn id="27" idx="3"/>
            <a:endCxn id="35" idx="1"/>
          </p:cNvCxnSpPr>
          <p:nvPr/>
        </p:nvCxnSpPr>
        <p:spPr>
          <a:xfrm flipV="1">
            <a:off x="4292079" y="4038040"/>
            <a:ext cx="438671" cy="19634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682489" y="1452400"/>
            <a:ext cx="176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Session 1</a:t>
            </a:r>
            <a:endParaRPr lang="en-US" b="1"/>
          </a:p>
        </p:txBody>
      </p:sp>
      <p:sp>
        <p:nvSpPr>
          <p:cNvPr id="44" name="Rectangle 43"/>
          <p:cNvSpPr/>
          <p:nvPr/>
        </p:nvSpPr>
        <p:spPr>
          <a:xfrm>
            <a:off x="8065015" y="1265254"/>
            <a:ext cx="3453880" cy="545303"/>
          </a:xfrm>
          <a:prstGeom prst="rect">
            <a:avLst/>
          </a:prstGeom>
          <a:solidFill>
            <a:srgbClr val="F7882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1) </a:t>
            </a:r>
            <a:r>
              <a:rPr lang="en-US" dirty="0" err="1" smtClean="0"/>
              <a:t>Mturk</a:t>
            </a:r>
            <a:r>
              <a:rPr lang="en-US" dirty="0" smtClean="0"/>
              <a:t> Worker Clicks Proceed</a:t>
            </a:r>
            <a:endParaRPr lang="en-US" dirty="0"/>
          </a:p>
        </p:txBody>
      </p:sp>
      <p:cxnSp>
        <p:nvCxnSpPr>
          <p:cNvPr id="45" name="Straight Arrow Connector 44"/>
          <p:cNvCxnSpPr>
            <a:stCxn id="44" idx="2"/>
            <a:endCxn id="46" idx="0"/>
          </p:cNvCxnSpPr>
          <p:nvPr/>
        </p:nvCxnSpPr>
        <p:spPr>
          <a:xfrm flipH="1">
            <a:off x="9791953" y="1810557"/>
            <a:ext cx="2" cy="29439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065012" y="2104947"/>
            <a:ext cx="3453881" cy="79123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2) Completes Demographics Survey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8065011" y="3190569"/>
            <a:ext cx="3453881" cy="66825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3</a:t>
            </a:r>
            <a:r>
              <a:rPr lang="en-US" dirty="0" smtClean="0"/>
              <a:t>) Complete PANAS-X Survey</a:t>
            </a:r>
            <a:endParaRPr lang="en-US" dirty="0"/>
          </a:p>
        </p:txBody>
      </p:sp>
      <p:cxnSp>
        <p:nvCxnSpPr>
          <p:cNvPr id="48" name="Straight Arrow Connector 47"/>
          <p:cNvCxnSpPr>
            <a:stCxn id="46" idx="2"/>
            <a:endCxn id="47" idx="0"/>
          </p:cNvCxnSpPr>
          <p:nvPr/>
        </p:nvCxnSpPr>
        <p:spPr>
          <a:xfrm flipH="1">
            <a:off x="9791952" y="2896179"/>
            <a:ext cx="1" cy="29439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8065010" y="4153218"/>
            <a:ext cx="3453881" cy="41736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4) Does Chicken Task</a:t>
            </a:r>
            <a:endParaRPr lang="en-US" dirty="0"/>
          </a:p>
        </p:txBody>
      </p:sp>
      <p:cxnSp>
        <p:nvCxnSpPr>
          <p:cNvPr id="50" name="Straight Arrow Connector 49"/>
          <p:cNvCxnSpPr>
            <a:stCxn id="47" idx="2"/>
            <a:endCxn id="49" idx="0"/>
          </p:cNvCxnSpPr>
          <p:nvPr/>
        </p:nvCxnSpPr>
        <p:spPr>
          <a:xfrm flipH="1">
            <a:off x="9791951" y="3858828"/>
            <a:ext cx="1" cy="29439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8909305" y="661168"/>
            <a:ext cx="176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Session 2</a:t>
            </a:r>
            <a:endParaRPr lang="en-US" b="1" dirty="0"/>
          </a:p>
        </p:txBody>
      </p:sp>
      <p:cxnSp>
        <p:nvCxnSpPr>
          <p:cNvPr id="52" name="Straight Arrow Connector 51"/>
          <p:cNvCxnSpPr>
            <a:stCxn id="35" idx="3"/>
            <a:endCxn id="44" idx="1"/>
          </p:cNvCxnSpPr>
          <p:nvPr/>
        </p:nvCxnSpPr>
        <p:spPr>
          <a:xfrm flipV="1">
            <a:off x="7461250" y="1537906"/>
            <a:ext cx="603765" cy="250013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8065009" y="4909511"/>
            <a:ext cx="3453881" cy="59776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5) </a:t>
            </a:r>
            <a:r>
              <a:rPr lang="en-US" dirty="0" err="1" smtClean="0"/>
              <a:t>Compleets</a:t>
            </a:r>
            <a:r>
              <a:rPr lang="en-US" dirty="0" smtClean="0"/>
              <a:t> Feedback survey</a:t>
            </a:r>
            <a:endParaRPr lang="en-US" dirty="0"/>
          </a:p>
        </p:txBody>
      </p:sp>
      <p:cxnSp>
        <p:nvCxnSpPr>
          <p:cNvPr id="69" name="Straight Arrow Connector 68"/>
          <p:cNvCxnSpPr>
            <a:stCxn id="49" idx="2"/>
            <a:endCxn id="68" idx="0"/>
          </p:cNvCxnSpPr>
          <p:nvPr/>
        </p:nvCxnSpPr>
        <p:spPr>
          <a:xfrm flipH="1">
            <a:off x="9791950" y="4570581"/>
            <a:ext cx="1" cy="33893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8065008" y="5885079"/>
            <a:ext cx="3453881" cy="59776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5) Receives Code, Enters it on the HIT</a:t>
            </a:r>
            <a:endParaRPr lang="en-US" dirty="0"/>
          </a:p>
        </p:txBody>
      </p:sp>
      <p:cxnSp>
        <p:nvCxnSpPr>
          <p:cNvPr id="83" name="Straight Arrow Connector 82"/>
          <p:cNvCxnSpPr>
            <a:stCxn id="68" idx="2"/>
            <a:endCxn id="81" idx="0"/>
          </p:cNvCxnSpPr>
          <p:nvPr/>
        </p:nvCxnSpPr>
        <p:spPr>
          <a:xfrm flipH="1">
            <a:off x="9791949" y="5507272"/>
            <a:ext cx="1" cy="3778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56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3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1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</TotalTime>
  <Words>388</Words>
  <Application>Microsoft Macintosh PowerPoint</Application>
  <PresentationFormat>Widescreen</PresentationFormat>
  <Paragraphs>80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Calibri Light</vt:lpstr>
      <vt:lpstr>Mangal</vt:lpstr>
      <vt:lpstr>Arial</vt:lpstr>
      <vt:lpstr>Office Theme</vt:lpstr>
      <vt:lpstr>PowerPoint Presentation</vt:lpstr>
      <vt:lpstr>What is this?</vt:lpstr>
      <vt:lpstr>How it Works</vt:lpstr>
      <vt:lpstr>Use Cases</vt:lpstr>
      <vt:lpstr>Overall Basic HIT Flow</vt:lpstr>
      <vt:lpstr>HIT (Human Intelligence Task)</vt:lpstr>
      <vt:lpstr>PowerPoint Presentation</vt:lpstr>
      <vt:lpstr>Chicken Task HIT</vt:lpstr>
      <vt:lpstr>PowerPoint Presentation</vt:lpstr>
      <vt:lpstr>PowerPoint Presentation</vt:lpstr>
      <vt:lpstr>Pricing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Touthang</dc:creator>
  <cp:lastModifiedBy>James Touthang</cp:lastModifiedBy>
  <cp:revision>33</cp:revision>
  <dcterms:created xsi:type="dcterms:W3CDTF">2019-04-04T21:09:33Z</dcterms:created>
  <dcterms:modified xsi:type="dcterms:W3CDTF">2019-04-04T23:17:13Z</dcterms:modified>
</cp:coreProperties>
</file>